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303" r:id="rId4"/>
    <p:sldId id="261" r:id="rId5"/>
    <p:sldId id="298" r:id="rId6"/>
    <p:sldId id="304" r:id="rId7"/>
    <p:sldId id="264" r:id="rId8"/>
    <p:sldId id="306" r:id="rId9"/>
    <p:sldId id="302" r:id="rId10"/>
    <p:sldId id="305" r:id="rId11"/>
    <p:sldId id="300" r:id="rId12"/>
    <p:sldId id="307" r:id="rId13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5.emf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8.emf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1.emf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246" y="2564904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smtClean="0">
                <a:cs typeface="B Titr" panose="00000700000000000000" pitchFamily="2" charset="-78"/>
              </a:rPr>
              <a:t>توابع شبکه</a:t>
            </a: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err="1" smtClean="0">
                <a:cs typeface="B Titr" panose="00000700000000000000" pitchFamily="2" charset="-78"/>
              </a:rPr>
              <a:t>صفرها</a:t>
            </a:r>
            <a:r>
              <a:rPr lang="fa-IR" altLang="en-US" sz="3600" dirty="0" smtClean="0">
                <a:cs typeface="B Titr" panose="00000700000000000000" pitchFamily="2" charset="-78"/>
              </a:rPr>
              <a:t> و قطب ها</a:t>
            </a: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34"/>
    </mc:Choice>
    <mc:Fallback>
      <p:transition spd="slow" advTm="61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1095" y="4032126"/>
            <a:ext cx="914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با استفاده از تقارن و اتصال نقاط هم پتانسیل مدار بالا بدست می آید.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5157192"/>
            <a:ext cx="3862972" cy="672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792" y="1785117"/>
            <a:ext cx="3819525" cy="21526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39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328"/>
    </mc:Choice>
    <mc:Fallback>
      <p:transition spd="slow" advTm="196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از کنکور 94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844824"/>
            <a:ext cx="7344816" cy="420591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77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76"/>
    </mc:Choice>
    <mc:Fallback>
      <p:transition spd="slow" advTm="54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1700808"/>
            <a:ext cx="5705536" cy="28044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27553" y="4505285"/>
            <a:ext cx="9144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4 </a:t>
            </a:r>
            <a:r>
              <a:rPr lang="fa-IR" sz="2800" b="0" dirty="0" err="1" smtClean="0">
                <a:cs typeface="B Nazanin" panose="00000400000000000000" pitchFamily="2" charset="-78"/>
              </a:rPr>
              <a:t>المان</a:t>
            </a:r>
            <a:r>
              <a:rPr lang="fa-IR" sz="2800" b="0" dirty="0" smtClean="0">
                <a:cs typeface="B Nazanin" panose="00000400000000000000" pitchFamily="2" charset="-78"/>
              </a:rPr>
              <a:t> ذخیره کننده انرژی، شبکه چهار فرکانس طبیعی دارد. یک حلقه </a:t>
            </a:r>
            <a:r>
              <a:rPr lang="fa-IR" sz="2800" b="0" dirty="0" err="1" smtClean="0">
                <a:cs typeface="B Nazanin" panose="00000400000000000000" pitchFamily="2" charset="-78"/>
              </a:rPr>
              <a:t>سلفی</a:t>
            </a:r>
            <a:r>
              <a:rPr lang="fa-IR" sz="2800" b="0" dirty="0" smtClean="0">
                <a:cs typeface="B Nazanin" panose="00000400000000000000" pitchFamily="2" charset="-78"/>
              </a:rPr>
              <a:t> پس یک فرکانس صفر است. ولی برای تابع تبدیل فرکانس صفر، صفر تابع تبدیل است و حذف خواهد شد، پس تابع تبدیل 3 قطب غیر صفر دارد (گزینه 2).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133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59"/>
    </mc:Choice>
    <mc:Fallback>
      <p:transition spd="slow" advTm="10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467544" y="188640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fa-IR" altLang="en-US" b="0" dirty="0" smtClean="0">
                <a:cs typeface="0 Titr Bold" panose="00000700000000000000" pitchFamily="2" charset="-78"/>
              </a:rPr>
              <a:t>تعبیر فیزیکی </a:t>
            </a:r>
            <a:r>
              <a:rPr lang="fa-IR" altLang="en-US" b="0" dirty="0" err="1" smtClean="0">
                <a:cs typeface="0 Titr Bold" panose="00000700000000000000" pitchFamily="2" charset="-78"/>
              </a:rPr>
              <a:t>صفرها</a:t>
            </a:r>
            <a:r>
              <a:rPr lang="fa-IR" altLang="en-US" b="0" dirty="0" smtClean="0">
                <a:cs typeface="0 Titr Bold" panose="00000700000000000000" pitchFamily="2" charset="-78"/>
              </a:rPr>
              <a:t> و </a:t>
            </a:r>
            <a:r>
              <a:rPr lang="fa-IR" altLang="en-US" b="0" dirty="0" err="1" smtClean="0">
                <a:cs typeface="0 Titr Bold" panose="00000700000000000000" pitchFamily="2" charset="-78"/>
              </a:rPr>
              <a:t>قطبها</a:t>
            </a:r>
            <a:endParaRPr lang="en-US" altLang="en-US" b="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916832"/>
            <a:ext cx="1457070" cy="6950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2014376"/>
            <a:ext cx="3639627" cy="4999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879" y="2979687"/>
            <a:ext cx="82282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اگر بجای </a:t>
            </a:r>
            <a:r>
              <a:rPr lang="en-US" sz="2800" dirty="0" smtClean="0">
                <a:cs typeface="B Nazanin" panose="00000400000000000000" pitchFamily="2" charset="-78"/>
              </a:rPr>
              <a:t>s</a:t>
            </a:r>
            <a:r>
              <a:rPr lang="fa-IR" sz="2800" dirty="0" smtClean="0">
                <a:cs typeface="B Nazanin" panose="00000400000000000000" pitchFamily="2" charset="-78"/>
              </a:rPr>
              <a:t> در </a:t>
            </a:r>
            <a:r>
              <a:rPr lang="en-US" sz="2800" dirty="0" smtClean="0">
                <a:cs typeface="B Nazanin" panose="00000400000000000000" pitchFamily="2" charset="-78"/>
              </a:rPr>
              <a:t>H(s)</a:t>
            </a:r>
            <a:r>
              <a:rPr lang="fa-IR" sz="2800" dirty="0" smtClean="0">
                <a:cs typeface="B Nazanin" panose="00000400000000000000" pitchFamily="2" charset="-78"/>
              </a:rPr>
              <a:t>، </a:t>
            </a:r>
            <a:r>
              <a:rPr lang="en-US" sz="2800" dirty="0" smtClean="0">
                <a:cs typeface="B Nazanin" panose="00000400000000000000" pitchFamily="2" charset="-78"/>
              </a:rPr>
              <a:t>j</a:t>
            </a:r>
            <a:r>
              <a:rPr lang="el-GR" sz="2800" dirty="0" smtClean="0">
                <a:cs typeface="B Nazanin" panose="00000400000000000000" pitchFamily="2" charset="-78"/>
              </a:rPr>
              <a:t>ω</a:t>
            </a:r>
            <a:r>
              <a:rPr lang="fa-IR" sz="2800" dirty="0" smtClean="0">
                <a:cs typeface="B Nazanin" panose="00000400000000000000" pitchFamily="2" charset="-78"/>
              </a:rPr>
              <a:t> قرار دهیم، آنگاه پاسخ حالت دائم سینوسی را در فرکانس </a:t>
            </a:r>
            <a:r>
              <a:rPr lang="el-GR" sz="2800" dirty="0" smtClean="0">
                <a:cs typeface="B Nazanin" panose="00000400000000000000" pitchFamily="2" charset="-78"/>
              </a:rPr>
              <a:t>ω</a:t>
            </a:r>
            <a:r>
              <a:rPr lang="fa-IR" sz="2800" dirty="0" smtClean="0">
                <a:cs typeface="B Nazanin" panose="00000400000000000000" pitchFamily="2" charset="-78"/>
              </a:rPr>
              <a:t> بدست آورده ایم.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بنابراین اگر صفر </a:t>
            </a:r>
            <a:r>
              <a:rPr lang="fa-IR" sz="2800" dirty="0" err="1" smtClean="0">
                <a:cs typeface="B Nazanin" panose="00000400000000000000" pitchFamily="2" charset="-78"/>
              </a:rPr>
              <a:t>موهومی</a:t>
            </a:r>
            <a:r>
              <a:rPr lang="fa-IR" sz="2800" dirty="0" smtClean="0">
                <a:cs typeface="B Nazanin" panose="00000400000000000000" pitchFamily="2" charset="-78"/>
              </a:rPr>
              <a:t> برای تابع تبدیل داشته باشیم در آن فرکانس تابع تبدیل صفر خواهد شد. 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اگر قطب </a:t>
            </a:r>
            <a:r>
              <a:rPr lang="fa-IR" sz="2800" dirty="0" err="1" smtClean="0">
                <a:cs typeface="B Nazanin" panose="00000400000000000000" pitchFamily="2" charset="-78"/>
              </a:rPr>
              <a:t>موهومی</a:t>
            </a:r>
            <a:r>
              <a:rPr lang="fa-IR" sz="2800" dirty="0" smtClean="0">
                <a:cs typeface="B Nazanin" panose="00000400000000000000" pitchFamily="2" charset="-78"/>
              </a:rPr>
              <a:t> داشته باشیم، در آن فرکانس تابع تبدیل بینهایت می شود.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482"/>
    </mc:Choice>
    <mc:Fallback>
      <p:transition spd="slow" advTm="186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یک شبکه نمونه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2" y="1988840"/>
            <a:ext cx="7839075" cy="35337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22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56"/>
    </mc:Choice>
    <mc:Fallback>
      <p:transition spd="slow" advTm="229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فرکانس های طبیعی یک متغیر شبکه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72816"/>
            <a:ext cx="5172620" cy="3746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4200" y="5413711"/>
            <a:ext cx="2356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b="0" dirty="0" smtClean="0">
                <a:cs typeface="B Nazanin" panose="00000400000000000000" pitchFamily="2" charset="-78"/>
              </a:rPr>
              <a:t>ورودی لحیم شده</a:t>
            </a:r>
            <a:endParaRPr lang="en-US" sz="3200" b="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75"/>
    </mc:Choice>
    <mc:Fallback>
      <p:transition spd="slow" advTm="94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sz="4000" dirty="0" smtClean="0">
                <a:cs typeface="0 Titr Bold" panose="00000700000000000000" pitchFamily="2" charset="-78"/>
              </a:rPr>
              <a:t>ورودی بریده شده یک شبکه بی تحریک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72816"/>
            <a:ext cx="5269011" cy="432012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93"/>
    </mc:Choice>
    <mc:Fallback>
      <p:transition spd="slow" advTm="76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تست کنکور 98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28" y="1916832"/>
            <a:ext cx="8437544" cy="336171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67"/>
    </mc:Choice>
    <mc:Fallback>
      <p:transition spd="slow" advTm="90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454" y="1772816"/>
            <a:ext cx="2171481" cy="9361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7504" y="2723436"/>
            <a:ext cx="8929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0" dirty="0" smtClean="0">
                <a:cs typeface="B Nazanin" panose="00000400000000000000" pitchFamily="2" charset="-78"/>
              </a:rPr>
              <a:t>اگر </a:t>
            </a:r>
            <a:r>
              <a:rPr lang="en-US" sz="3200" b="0" dirty="0" smtClean="0">
                <a:cs typeface="B Nazanin" panose="00000400000000000000" pitchFamily="2" charset="-78"/>
              </a:rPr>
              <a:t>s=0</a:t>
            </a:r>
            <a:r>
              <a:rPr lang="fa-IR" sz="3200" b="0" dirty="0" smtClean="0">
                <a:cs typeface="B Nazanin" panose="00000400000000000000" pitchFamily="2" charset="-78"/>
              </a:rPr>
              <a:t> یعنی ورودی جریان </a:t>
            </a:r>
            <a:r>
              <a:rPr lang="en-US" sz="3200" b="0" dirty="0" smtClean="0">
                <a:cs typeface="B Nazanin" panose="00000400000000000000" pitchFamily="2" charset="-78"/>
              </a:rPr>
              <a:t>DC</a:t>
            </a:r>
            <a:r>
              <a:rPr lang="fa-IR" sz="3200" b="0" dirty="0" smtClean="0">
                <a:cs typeface="B Nazanin" panose="00000400000000000000" pitchFamily="2" charset="-78"/>
              </a:rPr>
              <a:t> باشد، آنگاه </a:t>
            </a:r>
            <a:r>
              <a:rPr lang="en-US" sz="3200" b="0" dirty="0" smtClean="0">
                <a:cs typeface="B Nazanin" panose="00000400000000000000" pitchFamily="2" charset="-78"/>
              </a:rPr>
              <a:t>V(0)</a:t>
            </a:r>
            <a:r>
              <a:rPr lang="fa-IR" sz="3200" b="0" dirty="0" smtClean="0">
                <a:cs typeface="B Nazanin" panose="00000400000000000000" pitchFamily="2" charset="-78"/>
              </a:rPr>
              <a:t> برابر با یک چهارم جریان خواهد شد. دقت کنید خازن در </a:t>
            </a:r>
            <a:r>
              <a:rPr lang="en-US" sz="3200" b="0" dirty="0" smtClean="0">
                <a:cs typeface="B Nazanin" panose="00000400000000000000" pitchFamily="2" charset="-78"/>
              </a:rPr>
              <a:t>DC</a:t>
            </a:r>
            <a:r>
              <a:rPr lang="fa-IR" sz="3200" b="0" dirty="0" smtClean="0">
                <a:cs typeface="B Nazanin" panose="00000400000000000000" pitchFamily="2" charset="-78"/>
              </a:rPr>
              <a:t> مدار باز است. پس مدار زیر را خواهیم داشت. </a:t>
            </a:r>
            <a:endParaRPr lang="en-US" sz="3200" b="0" dirty="0"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13" y="3791280"/>
            <a:ext cx="2871815" cy="2270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48064" y="5600358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با حل شبکه گزینه 2 درست است.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82"/>
    </mc:Choice>
    <mc:Fallback>
      <p:transition spd="slow" advTm="91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از کنکور 97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85" y="1772816"/>
            <a:ext cx="8234230" cy="2816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5157192"/>
            <a:ext cx="914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چون 3- و 4- در ورودی نیستند پس از فرکانسهای طبیعی هستند، ولی در مورد 1- و 2- می توان دید اندازه 2- ثابت است، پس ممکن است فرکانس طبیعی نباشد.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84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992"/>
    </mc:Choice>
    <mc:Fallback>
      <p:transition spd="slow" advTm="118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700808"/>
            <a:ext cx="8629678" cy="417646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64"/>
    </mc:Choice>
    <mc:Fallback>
      <p:transition spd="slow" advTm="5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281</Words>
  <Application>Microsoft Office PowerPoint</Application>
  <PresentationFormat>On-screen Show (4:3)</PresentationFormat>
  <Paragraphs>33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0 Titr Bold</vt:lpstr>
      <vt:lpstr>2  Titr</vt:lpstr>
      <vt:lpstr>Arial</vt:lpstr>
      <vt:lpstr>B Nazanin</vt:lpstr>
      <vt:lpstr>B Titr</vt:lpstr>
      <vt:lpstr>Calibri</vt:lpstr>
      <vt:lpstr>Default Design</vt:lpstr>
      <vt:lpstr>توابع شبکه  صفرها و قطب ها</vt:lpstr>
      <vt:lpstr>PowerPoint Presentation</vt:lpstr>
      <vt:lpstr>یک شبکه نمونه</vt:lpstr>
      <vt:lpstr>فرکانس های طبیعی یک متغیر شبکه</vt:lpstr>
      <vt:lpstr>ورودی بریده شده یک شبکه بی تحریک</vt:lpstr>
      <vt:lpstr>مثال تست کنکور 98</vt:lpstr>
      <vt:lpstr>حل مثال</vt:lpstr>
      <vt:lpstr>مثال از کنکور 97</vt:lpstr>
      <vt:lpstr>مثال</vt:lpstr>
      <vt:lpstr>حل مثال</vt:lpstr>
      <vt:lpstr>مثال از کنکور 94</vt:lpstr>
      <vt:lpstr>حل مثال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252</cp:revision>
  <dcterms:created xsi:type="dcterms:W3CDTF">2006-09-23T12:30:29Z</dcterms:created>
  <dcterms:modified xsi:type="dcterms:W3CDTF">2021-05-10T12:37:17Z</dcterms:modified>
</cp:coreProperties>
</file>